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handoutMasterIdLst>
    <p:handoutMasterId r:id="rId13"/>
  </p:handoutMasterIdLst>
  <p:sldIdLst>
    <p:sldId id="258" r:id="rId3"/>
    <p:sldId id="259" r:id="rId4"/>
    <p:sldId id="260" r:id="rId5"/>
    <p:sldId id="312" r:id="rId6"/>
    <p:sldId id="313" r:id="rId7"/>
    <p:sldId id="314" r:id="rId8"/>
    <p:sldId id="309" r:id="rId9"/>
    <p:sldId id="311" r:id="rId10"/>
    <p:sldId id="310" r:id="rId11"/>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80858" autoAdjust="0"/>
  </p:normalViewPr>
  <p:slideViewPr>
    <p:cSldViewPr snapToGrid="0">
      <p:cViewPr varScale="1">
        <p:scale>
          <a:sx n="111" d="100"/>
          <a:sy n="111" d="100"/>
        </p:scale>
        <p:origin x="1398" y="102"/>
      </p:cViewPr>
      <p:guideLst/>
    </p:cSldViewPr>
  </p:slideViewPr>
  <p:notesTextViewPr>
    <p:cViewPr>
      <p:scale>
        <a:sx n="1" d="1"/>
        <a:sy n="1" d="1"/>
      </p:scale>
      <p:origin x="0" y="0"/>
    </p:cViewPr>
  </p:notesTextViewPr>
  <p:notesViewPr>
    <p:cSldViewPr snapToGrid="0">
      <p:cViewPr varScale="1">
        <p:scale>
          <a:sx n="85" d="100"/>
          <a:sy n="85"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9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99091"/>
          </a:xfrm>
          <a:prstGeom prst="rect">
            <a:avLst/>
          </a:prstGeom>
        </p:spPr>
        <p:txBody>
          <a:bodyPr vert="horz" lIns="91440" tIns="45720" rIns="91440" bIns="45720" rtlCol="0"/>
          <a:lstStyle>
            <a:lvl1pPr algn="r">
              <a:defRPr sz="1200"/>
            </a:lvl1pPr>
          </a:lstStyle>
          <a:p>
            <a:fld id="{C2D8DCAF-1EC6-43A1-85A5-6289A66FBF07}" type="datetimeFigureOut">
              <a:rPr lang="en-US" smtClean="0"/>
              <a:t>5/1/2023</a:t>
            </a:fld>
            <a:endParaRPr lang="en-US"/>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55EEC8A2-FCD2-41E8-92BF-49B03176C740}" type="slidenum">
              <a:rPr lang="en-US" smtClean="0"/>
              <a:t>‹#›</a:t>
            </a:fld>
            <a:endParaRPr lang="en-US"/>
          </a:p>
        </p:txBody>
      </p:sp>
    </p:spTree>
    <p:extLst>
      <p:ext uri="{BB962C8B-B14F-4D97-AF65-F5344CB8AC3E}">
        <p14:creationId xmlns:p14="http://schemas.microsoft.com/office/powerpoint/2010/main" val="637143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9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99091"/>
          </a:xfrm>
          <a:prstGeom prst="rect">
            <a:avLst/>
          </a:prstGeom>
        </p:spPr>
        <p:txBody>
          <a:bodyPr vert="horz" lIns="91440" tIns="45720" rIns="91440" bIns="45720" rtlCol="0"/>
          <a:lstStyle>
            <a:lvl1pPr algn="r">
              <a:defRPr sz="1200"/>
            </a:lvl1pPr>
          </a:lstStyle>
          <a:p>
            <a:fld id="{19CF467D-F533-4DD3-A457-404722635EA5}" type="datetimeFigureOut">
              <a:rPr lang="en-US" smtClean="0"/>
              <a:t>5/1/2023</a:t>
            </a:fld>
            <a:endParaRPr lang="en-US"/>
          </a:p>
        </p:txBody>
      </p:sp>
      <p:sp>
        <p:nvSpPr>
          <p:cNvPr id="4" name="Slide Image Placeholder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87125"/>
            <a:ext cx="5486400" cy="391674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78387FBA-5513-4FBE-BDC9-ACD838D36347}" type="slidenum">
              <a:rPr lang="en-US" smtClean="0"/>
              <a:t>‹#›</a:t>
            </a:fld>
            <a:endParaRPr lang="en-US"/>
          </a:p>
        </p:txBody>
      </p:sp>
    </p:spTree>
    <p:extLst>
      <p:ext uri="{BB962C8B-B14F-4D97-AF65-F5344CB8AC3E}">
        <p14:creationId xmlns:p14="http://schemas.microsoft.com/office/powerpoint/2010/main" val="2439555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n-MN" b="1" baseline="0" dirty="0"/>
              <a:t>Цахилгаан инженерийн салбарын хамт олныхоо энэ өдрийн амгаланг эрэе.</a:t>
            </a:r>
          </a:p>
          <a:p>
            <a:r>
              <a:rPr lang="mn-MN" baseline="0" dirty="0"/>
              <a:t>Миний бие Онхын Цогбаяр ШУТИС-д 2004 оноос ЭША, дадлагажигч багш, багш, ахлах багшаар ажиллаж байна.  Өнөөдөр би Монгол улсын цахилгаан шугам сүлжээний оновчлолын математик загвар сэдвээр докторын зэрэг горилсон диссертациа та бүхэнд хэлэлцүүлэх гэж байна. Тус ажлын Эрдэм шинжилгээний удирдагчаар Монгол улсын гавьяат багш, төрийн шагналт, Академич Д.Содномдорж, Зөвлөхүүдээр док дэд проф Ш.Гантөмөр, док дэд проф Б.Пүрэвсүрэн нар ажилласан. </a:t>
            </a:r>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1</a:t>
            </a:fld>
            <a:endParaRPr lang="en-US"/>
          </a:p>
        </p:txBody>
      </p:sp>
    </p:spTree>
    <p:extLst>
      <p:ext uri="{BB962C8B-B14F-4D97-AF65-F5344CB8AC3E}">
        <p14:creationId xmlns:p14="http://schemas.microsoft.com/office/powerpoint/2010/main" val="399330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mn-MN" sz="1200" b="1" dirty="0">
                <a:solidFill>
                  <a:schemeClr val="accent1"/>
                </a:solidFill>
                <a:latin typeface="Times New Roman" panose="02020603050405020304" pitchFamily="18" charset="0"/>
                <a:cs typeface="Times New Roman" panose="02020603050405020304" pitchFamily="18" charset="0"/>
              </a:rPr>
              <a:t>Сэдвийн судлагдсан байдал ба өнөөгийн түвшин</a:t>
            </a:r>
          </a:p>
          <a:p>
            <a:pPr algn="just" defTabSz="457200"/>
            <a:r>
              <a:rPr lang="mn-MN" sz="1200" dirty="0">
                <a:latin typeface="Times New Roman" panose="02020603050405020304" pitchFamily="18" charset="0"/>
                <a:cs typeface="Times New Roman" panose="02020603050405020304" pitchFamily="18" charset="0"/>
              </a:rPr>
              <a:t>	Цахилгаан шугам сүлжээний оновчлолын асуудалд жинтэй хувь нэмэр оруулсан Арзамасцев Д.А., Веников В.А., Иржи Клим, </a:t>
            </a:r>
            <a:r>
              <a:rPr lang="en-US" sz="1200" dirty="0">
                <a:latin typeface="Times New Roman" panose="02020603050405020304" pitchFamily="18" charset="0"/>
                <a:cs typeface="Times New Roman" panose="02020603050405020304" pitchFamily="18" charset="0"/>
              </a:rPr>
              <a:t>Rene </a:t>
            </a:r>
            <a:r>
              <a:rPr lang="en-US" sz="1200" dirty="0" err="1">
                <a:latin typeface="Times New Roman" panose="02020603050405020304" pitchFamily="18" charset="0"/>
                <a:cs typeface="Times New Roman" panose="02020603050405020304" pitchFamily="18" charset="0"/>
              </a:rPr>
              <a:t>Pelissier</a:t>
            </a:r>
            <a:r>
              <a:rPr lang="mn-MN" sz="1200" dirty="0">
                <a:latin typeface="Times New Roman" panose="02020603050405020304" pitchFamily="18" charset="0"/>
                <a:cs typeface="Times New Roman" panose="02020603050405020304" pitchFamily="18" charset="0"/>
              </a:rPr>
              <a:t>, Глазунов А.А., Мелентьев Л.А., Маркович И.М нарын олон эрдэмтэд байна. </a:t>
            </a:r>
            <a:endParaRPr lang="en-US" sz="1200" dirty="0">
              <a:latin typeface="Times New Roman" panose="02020603050405020304" pitchFamily="18" charset="0"/>
              <a:cs typeface="Times New Roman" panose="02020603050405020304" pitchFamily="18" charset="0"/>
            </a:endParaRPr>
          </a:p>
          <a:p>
            <a:pPr algn="just" defTabSz="457200"/>
            <a:r>
              <a:rPr lang="mn-MN" sz="1200" dirty="0">
                <a:latin typeface="Times New Roman" panose="02020603050405020304" pitchFamily="18" charset="0"/>
                <a:cs typeface="Times New Roman" panose="02020603050405020304" pitchFamily="18" charset="0"/>
              </a:rPr>
              <a:t>	Манай орны 6-110 кВ-ын ЦШС-ний параметрүүдийн оновчтой утгыг тодорхойлох судалгааг Академич Д.Содномдорж гүйцэтгэж практикт нэвтрүүлсэн байдаг.</a:t>
            </a:r>
            <a:endParaRPr lang="en-US" sz="1200" dirty="0">
              <a:latin typeface="Times New Roman" panose="02020603050405020304" pitchFamily="18" charset="0"/>
              <a:cs typeface="Times New Roman" panose="02020603050405020304" pitchFamily="18" charset="0"/>
            </a:endParaRPr>
          </a:p>
          <a:p>
            <a:pPr algn="just"/>
            <a:r>
              <a:rPr lang="mn-MN" sz="1200" b="1" dirty="0">
                <a:solidFill>
                  <a:schemeClr val="accent1"/>
                </a:solidFill>
                <a:latin typeface="Times New Roman" panose="02020603050405020304" pitchFamily="18" charset="0"/>
                <a:cs typeface="Times New Roman" panose="02020603050405020304" pitchFamily="18" charset="0"/>
              </a:rPr>
              <a:t>Судалгааны ажлын зорилго</a:t>
            </a:r>
          </a:p>
          <a:p>
            <a:pPr algn="just" defTabSz="457200"/>
            <a:r>
              <a:rPr lang="en-US" sz="1200" dirty="0">
                <a:latin typeface="Times New Roman" panose="02020603050405020304" pitchFamily="18" charset="0"/>
                <a:cs typeface="Times New Roman" panose="02020603050405020304" pitchFamily="18" charset="0"/>
              </a:rPr>
              <a:t>	</a:t>
            </a:r>
            <a:r>
              <a:rPr lang="mn-MN" sz="1200" dirty="0">
                <a:latin typeface="Times New Roman" panose="02020603050405020304" pitchFamily="18" charset="0"/>
                <a:cs typeface="Times New Roman" panose="02020603050405020304" pitchFamily="18" charset="0"/>
              </a:rPr>
              <a:t>Тус судалгааны ажлаар Монгол улсад түгээмэл хэрэглэгддэг 220-35 кВ-ын ЦШС-ний хүчдэлийн түвшин бүрд оновчлолын техник-эдийн засгийн математик загваруудыг байгуулахад оршино. Энэхүү зорилгыг хэрэгжүүлэхийн тулд дараах зорилтуудыг дэвшүүлэн тавьж байна. Үүнд:</a:t>
            </a:r>
            <a:endParaRPr lang="en-US" sz="1200" dirty="0">
              <a:latin typeface="Times New Roman" panose="02020603050405020304" pitchFamily="18" charset="0"/>
              <a:cs typeface="Times New Roman" panose="02020603050405020304" pitchFamily="18" charset="0"/>
            </a:endParaRPr>
          </a:p>
          <a:p>
            <a:pPr marL="342900" lvl="0" indent="-342900" algn="just" defTabSz="457200">
              <a:buFont typeface="+mj-lt"/>
              <a:buAutoNum type="arabicPeriod"/>
            </a:pPr>
            <a:r>
              <a:rPr lang="mn-MN" sz="1200" dirty="0">
                <a:latin typeface="Times New Roman" panose="02020603050405020304" pitchFamily="18" charset="0"/>
                <a:cs typeface="Times New Roman" panose="02020603050405020304" pitchFamily="18" charset="0"/>
              </a:rPr>
              <a:t>Сонгож авсан 220-35 кВ-ын ЦШС-ний цахилгаан тоног төхөөрөмжүүдийн өртгийн техник-эдийн засгийн математик загварыг одоогийн  мөрдөж буй үнэ ханшаар тооцож байгуулах. </a:t>
            </a:r>
          </a:p>
          <a:p>
            <a:pPr marL="342900" lvl="0" indent="-342900" algn="just" defTabSz="457200">
              <a:buFont typeface="+mj-lt"/>
              <a:buAutoNum type="arabicPeriod"/>
            </a:pPr>
            <a:r>
              <a:rPr lang="mn-MN" sz="1200" dirty="0">
                <a:latin typeface="Times New Roman" panose="02020603050405020304" pitchFamily="18" charset="0"/>
                <a:cs typeface="Times New Roman" panose="02020603050405020304" pitchFamily="18" charset="0"/>
              </a:rPr>
              <a:t>хүчдэлийн түвшин бүрээр цахилгаан энергийн дамжуулалтын оновчлолын судалгааг хэд хэдэн хувилбараар гүйцэтгэж хүчдэлийн оновчтой утгыг тодорхойлох.</a:t>
            </a:r>
          </a:p>
          <a:p>
            <a:pPr marL="342900" lvl="0" indent="-342900" algn="just" defTabSz="457200">
              <a:buFont typeface="+mj-lt"/>
              <a:buAutoNum type="arabicPeriod"/>
            </a:pPr>
            <a:r>
              <a:rPr lang="mn-MN" sz="1200" dirty="0">
                <a:latin typeface="Times New Roman" panose="02020603050405020304" pitchFamily="18" charset="0"/>
                <a:cs typeface="Times New Roman" panose="02020603050405020304" pitchFamily="18" charset="0"/>
              </a:rPr>
              <a:t>Хүчдэлийн түвшин бүрээр ЦДАШ-ын нэг ба хоёр хэлхээтэй байх үеийн их гүйдлээс хамаарах зардлын математик загварыг шугамын огтлол тус бүрээр байгуулж зэргэлдээ хоёр огтлолын огтлолцлын цэгт харгалзах гүйдлийн хязгаарын утгуудыг тодорхойлох. </a:t>
            </a:r>
          </a:p>
          <a:p>
            <a:pPr marL="342900" lvl="0" indent="-342900" algn="just" defTabSz="457200">
              <a:buFont typeface="+mj-lt"/>
              <a:buAutoNum type="arabicPeriod"/>
            </a:pPr>
            <a:r>
              <a:rPr lang="mn-MN" sz="1200" dirty="0">
                <a:latin typeface="Times New Roman" panose="02020603050405020304" pitchFamily="18" charset="0"/>
                <a:cs typeface="Times New Roman" panose="02020603050405020304" pitchFamily="18" charset="0"/>
              </a:rPr>
              <a:t>Цахилгаан шугам сүлжээний хүчдэлийн түвшин бүрээр гүйдлийн эдийн засгийн нягтын судалгааг гүйцэтгэж улмаар шугам сүлжээний огтлолыг сонгох нийтлэг номограммыг байгуулах.</a:t>
            </a:r>
            <a:endParaRPr lang="en-US" sz="12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2</a:t>
            </a:fld>
            <a:endParaRPr lang="en-US"/>
          </a:p>
        </p:txBody>
      </p:sp>
    </p:spTree>
    <p:extLst>
      <p:ext uri="{BB962C8B-B14F-4D97-AF65-F5344CB8AC3E}">
        <p14:creationId xmlns:p14="http://schemas.microsoft.com/office/powerpoint/2010/main" val="2647146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mn-MN" sz="1200" b="1" dirty="0">
                <a:solidFill>
                  <a:schemeClr val="accent1"/>
                </a:solidFill>
                <a:latin typeface="Times New Roman" panose="02020603050405020304" pitchFamily="18" charset="0"/>
                <a:cs typeface="Times New Roman" panose="02020603050405020304" pitchFamily="18" charset="0"/>
              </a:rPr>
              <a:t>Судалгааны объект. </a:t>
            </a:r>
          </a:p>
          <a:p>
            <a:r>
              <a:rPr lang="mn-MN" sz="1200" dirty="0">
                <a:latin typeface="Times New Roman" panose="02020603050405020304" pitchFamily="18" charset="0"/>
                <a:cs typeface="Times New Roman" panose="02020603050405020304" pitchFamily="18" charset="0"/>
              </a:rPr>
              <a:t>Багануур-Чойрын чиглэлийн 220 кВ-ын ЦШС, Налайхын 110 кВ-ын ЦШС, Лүнгийн 35 кВ-ын ЦШС-г судалгааны объект болгон сонгож авсан.</a:t>
            </a:r>
            <a:endParaRPr lang="en-US" sz="1200" dirty="0">
              <a:latin typeface="Times New Roman" panose="02020603050405020304" pitchFamily="18" charset="0"/>
              <a:cs typeface="Times New Roman" panose="02020603050405020304" pitchFamily="18" charset="0"/>
            </a:endParaRPr>
          </a:p>
          <a:p>
            <a:pPr algn="just"/>
            <a:r>
              <a:rPr lang="mn-MN" sz="1200" b="1" dirty="0">
                <a:solidFill>
                  <a:schemeClr val="accent1"/>
                </a:solidFill>
                <a:latin typeface="Times New Roman" panose="02020603050405020304" pitchFamily="18" charset="0"/>
                <a:cs typeface="Times New Roman" panose="02020603050405020304" pitchFamily="18" charset="0"/>
              </a:rPr>
              <a:t>Судалгааны арга зүй.</a:t>
            </a:r>
            <a:r>
              <a:rPr lang="mn-MN" sz="1200" dirty="0">
                <a:solidFill>
                  <a:schemeClr val="accent1"/>
                </a:solidFill>
                <a:latin typeface="Times New Roman" panose="02020603050405020304" pitchFamily="18" charset="0"/>
                <a:cs typeface="Times New Roman" panose="02020603050405020304" pitchFamily="18" charset="0"/>
              </a:rPr>
              <a:t> </a:t>
            </a:r>
          </a:p>
          <a:p>
            <a:pPr algn="just"/>
            <a:r>
              <a:rPr lang="mn-MN" sz="1200" dirty="0">
                <a:latin typeface="Times New Roman" panose="02020603050405020304" pitchFamily="18" charset="0"/>
                <a:cs typeface="Times New Roman" panose="02020603050405020304" pitchFamily="18" charset="0"/>
              </a:rPr>
              <a:t>Диссертацын ажилд дэвшүүлсэн зорилго, зорилтын шийдэлд оновчлолын онол, математик программчлалын аргууд, загварчлалын онол, цахилгаан соронзон долгионы онолын аргуудыг өргөн ашигласан болно. </a:t>
            </a:r>
            <a:endParaRPr lang="mn-MN" sz="1200" b="1" dirty="0">
              <a:latin typeface="Times New Roman" panose="02020603050405020304" pitchFamily="18" charset="0"/>
              <a:cs typeface="Times New Roman" panose="02020603050405020304" pitchFamily="18" charset="0"/>
            </a:endParaRPr>
          </a:p>
          <a:p>
            <a:pPr algn="just"/>
            <a:r>
              <a:rPr lang="mn-MN" sz="1200" b="1" dirty="0">
                <a:solidFill>
                  <a:schemeClr val="accent1"/>
                </a:solidFill>
                <a:latin typeface="Times New Roman" panose="02020603050405020304" pitchFamily="18" charset="0"/>
                <a:cs typeface="Times New Roman" panose="02020603050405020304" pitchFamily="18" charset="0"/>
              </a:rPr>
              <a:t>Судалгааны ажлын шинэлэг тал. </a:t>
            </a:r>
            <a:endParaRPr lang="en-US" sz="1200" dirty="0">
              <a:solidFill>
                <a:schemeClr val="accent1"/>
              </a:solidFill>
              <a:latin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mn-MN" sz="1200" dirty="0">
                <a:latin typeface="Times New Roman" panose="02020603050405020304" pitchFamily="18" charset="0"/>
                <a:cs typeface="Times New Roman" panose="02020603050405020304" pitchFamily="18" charset="0"/>
              </a:rPr>
              <a:t>Манай орны 220-35 кВ-ын ЦШС-ний хувьд сонгон авсан ЦШС-нүүдийн бүх цахилгаан тоног төхөөрөмжүүдийн өртгийг одоо манайд мөрдөж байгаа үнэ ханшны үндсэн дээр шугам, дэд станцуудын бүрэн өртгийн техник эдийн засгийн математик загваруудыг анх удаа байгуулсан. </a:t>
            </a:r>
          </a:p>
          <a:p>
            <a:pPr marL="342900" lvl="0" indent="-342900" algn="just">
              <a:buFont typeface="+mj-lt"/>
              <a:buAutoNum type="arabicPeriod"/>
            </a:pPr>
            <a:r>
              <a:rPr lang="mn-MN" sz="1200" dirty="0">
                <a:latin typeface="Times New Roman" panose="02020603050405020304" pitchFamily="18" charset="0"/>
                <a:cs typeface="Times New Roman" panose="02020603050405020304" pitchFamily="18" charset="0"/>
              </a:rPr>
              <a:t>Хүчдэлийн түвшин бүрд байгуулсан цахилгаан энергийн дамжуулалтын оновчлолын судалгааг гүйцэтгэж хүчдэлийн оновчтой утгыг тодорхойлсон.</a:t>
            </a:r>
          </a:p>
          <a:p>
            <a:pPr marL="342900" lvl="0" indent="-342900" algn="just">
              <a:buFont typeface="+mj-lt"/>
              <a:buAutoNum type="arabicPeriod"/>
            </a:pPr>
            <a:r>
              <a:rPr lang="mn-MN" sz="1200" dirty="0">
                <a:latin typeface="Times New Roman" panose="02020603050405020304" pitchFamily="18" charset="0"/>
                <a:cs typeface="Times New Roman" panose="02020603050405020304" pitchFamily="18" charset="0"/>
              </a:rPr>
              <a:t>Хүчдэлийн түвшин бүрээр ЦШС-ний гүйдлээс хамаарах зардлын математик загваруудыг шугамын огтлол тус бүрд байгуулж гүйдлийн эдийн засгийн завсрын аргаар шугамын утасны огтлолын огтлолцлын цэгүүдийн гүйдлийн хязгаарын утгуудыг тодорхойлсон. Мөн ЦШС-ний гүйдлийн эдийн засгийн нягтын судалгааг явуулж шугамын огтлолыг сонгох базмал параметрийг тодорхойлж шугамын огтлол сонгох нийтлэг номограммыг байгуулсан.</a:t>
            </a:r>
            <a:endParaRPr lang="en-US" sz="1200" dirty="0">
              <a:latin typeface="Times New Roman" panose="02020603050405020304" pitchFamily="18" charset="0"/>
              <a:cs typeface="Times New Roman" panose="02020603050405020304" pitchFamily="18" charset="0"/>
            </a:endParaRPr>
          </a:p>
          <a:p>
            <a:pPr algn="just"/>
            <a:r>
              <a:rPr lang="mn-MN" sz="1200" b="1" dirty="0">
                <a:solidFill>
                  <a:schemeClr val="accent1"/>
                </a:solidFill>
                <a:latin typeface="Times New Roman" panose="02020603050405020304" pitchFamily="18" charset="0"/>
                <a:cs typeface="Times New Roman" panose="02020603050405020304" pitchFamily="18" charset="0"/>
              </a:rPr>
              <a:t>Судалгааны ажлын практик ач холбогдол. </a:t>
            </a:r>
          </a:p>
          <a:p>
            <a:pPr algn="just"/>
            <a:r>
              <a:rPr lang="mn-MN" sz="1200" dirty="0">
                <a:latin typeface="Times New Roman" panose="02020603050405020304" pitchFamily="18" charset="0"/>
                <a:cs typeface="Times New Roman" panose="02020603050405020304" pitchFamily="18" charset="0"/>
              </a:rPr>
              <a:t>Диссертацын ажилд боловсруулсан математик загвар, номограммууд нь цахилгаан шугам сүлжээний төлөвлөлт, зураг төслийн үе шатанд ашиглах боломжтой ба тооцоог хөнгөвчлөх боломж олгоно.</a:t>
            </a:r>
            <a:endParaRPr lang="en-US" sz="12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3</a:t>
            </a:fld>
            <a:endParaRPr lang="en-US"/>
          </a:p>
        </p:txBody>
      </p:sp>
    </p:spTree>
    <p:extLst>
      <p:ext uri="{BB962C8B-B14F-4D97-AF65-F5344CB8AC3E}">
        <p14:creationId xmlns:p14="http://schemas.microsoft.com/office/powerpoint/2010/main" val="267915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4</a:t>
            </a:fld>
            <a:endParaRPr lang="en-US"/>
          </a:p>
        </p:txBody>
      </p:sp>
    </p:spTree>
    <p:extLst>
      <p:ext uri="{BB962C8B-B14F-4D97-AF65-F5344CB8AC3E}">
        <p14:creationId xmlns:p14="http://schemas.microsoft.com/office/powerpoint/2010/main" val="1436470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5</a:t>
            </a:fld>
            <a:endParaRPr lang="en-US"/>
          </a:p>
        </p:txBody>
      </p:sp>
    </p:spTree>
    <p:extLst>
      <p:ext uri="{BB962C8B-B14F-4D97-AF65-F5344CB8AC3E}">
        <p14:creationId xmlns:p14="http://schemas.microsoft.com/office/powerpoint/2010/main" val="1390758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87FBA-5513-4FBE-BDC9-ACD838D36347}" type="slidenum">
              <a:rPr lang="en-US" smtClean="0"/>
              <a:t>6</a:t>
            </a:fld>
            <a:endParaRPr lang="en-US"/>
          </a:p>
        </p:txBody>
      </p:sp>
    </p:spTree>
    <p:extLst>
      <p:ext uri="{BB962C8B-B14F-4D97-AF65-F5344CB8AC3E}">
        <p14:creationId xmlns:p14="http://schemas.microsoft.com/office/powerpoint/2010/main" val="2218561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0625" y="1243013"/>
            <a:ext cx="4476750" cy="33575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8387FBA-5513-4FBE-BDC9-ACD838D36347}" type="slidenum">
              <a:rPr lang="en-US" smtClean="0"/>
              <a:t>7</a:t>
            </a:fld>
            <a:endParaRPr lang="en-US"/>
          </a:p>
        </p:txBody>
      </p:sp>
    </p:spTree>
    <p:extLst>
      <p:ext uri="{BB962C8B-B14F-4D97-AF65-F5344CB8AC3E}">
        <p14:creationId xmlns:p14="http://schemas.microsoft.com/office/powerpoint/2010/main" val="2823241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0625" y="1243013"/>
            <a:ext cx="4476750" cy="33575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kern="1200" dirty="0">
                <a:solidFill>
                  <a:schemeClr val="tx1"/>
                </a:solidFill>
                <a:effectLst/>
                <a:latin typeface="+mn-lt"/>
                <a:ea typeface="+mn-ea"/>
                <a:cs typeface="+mn-cs"/>
              </a:rPr>
              <a:t>судалгааны ажилд байгуулагдах математик загварууд зөвхөн физик параметруудээр илэрхийлэгдэхийн зэрэгцээ хэд хэдэн өртгийн үзүүлэлтүүдээр тодорхойлогдож байгаа тул эдгээр загварууд нь техник-эдийн засгийн загварууд болно.</a:t>
            </a:r>
            <a:endParaRPr lang="en-US" sz="2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8387FBA-5513-4FBE-BDC9-ACD838D36347}" type="slidenum">
              <a:rPr lang="en-US" smtClean="0"/>
              <a:t>8</a:t>
            </a:fld>
            <a:endParaRPr lang="en-US"/>
          </a:p>
        </p:txBody>
      </p:sp>
    </p:spTree>
    <p:extLst>
      <p:ext uri="{BB962C8B-B14F-4D97-AF65-F5344CB8AC3E}">
        <p14:creationId xmlns:p14="http://schemas.microsoft.com/office/powerpoint/2010/main" val="2522924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0625" y="1243013"/>
            <a:ext cx="4476750" cy="33575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8387FBA-5513-4FBE-BDC9-ACD838D36347}" type="slidenum">
              <a:rPr lang="en-US" smtClean="0"/>
              <a:t>9</a:t>
            </a:fld>
            <a:endParaRPr lang="en-US"/>
          </a:p>
        </p:txBody>
      </p:sp>
    </p:spTree>
    <p:extLst>
      <p:ext uri="{BB962C8B-B14F-4D97-AF65-F5344CB8AC3E}">
        <p14:creationId xmlns:p14="http://schemas.microsoft.com/office/powerpoint/2010/main" val="183199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34D9322B-C894-4198-BF71-44DAA314C657}" type="datetime1">
              <a:rPr lang="en-US" smtClean="0"/>
              <a:t>5/1/2023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75322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A7BE3A6-A3B1-4E56-8A0E-77F0A0ECED91}" type="datetime1">
              <a:rPr lang="en-US" smtClean="0"/>
              <a:t>5/1/2023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16749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DF3F756-CECE-4E46-BA0F-EF8974108F30}" type="datetime1">
              <a:rPr lang="en-US" smtClean="0"/>
              <a:t>5/1/2023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032880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EC1871-9B15-43D1-8AFB-F84E2D229965}" type="datetime1">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1D1B-A5BC-4BB5-A662-DA7D917720A4}"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70602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319B71-F9DD-43DD-9BF6-388C2E66EB72}" type="datetime1">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1D1B-A5BC-4BB5-A662-DA7D917720A4}"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593741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FF5994-5C7E-4EDB-A187-29B53C50545D}" type="datetime1">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905365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0F1A64-536B-4055-8767-B39BCCC2BF40}" type="datetime1">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235527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904AE9-F24D-4560-842C-2DF7DF33E5E4}" type="datetime1">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727360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E23C6A-A27A-44DB-9616-6AFD5DB202F8}" type="datetime1">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0056572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04092-35A6-4184-B89A-A31C6EE40DCF}" type="datetime1">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8693177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2278DE-F350-4024-9DE9-DA7ACA6B5279}" type="datetime1">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3513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42E849E-3957-4B24-BE5D-D9F01500F177}" type="datetime1">
              <a:rPr lang="en-US" smtClean="0"/>
              <a:t>5/1/2023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278573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17781-1587-4D0E-A75F-01AC2550ADB8}" type="datetime1">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1212157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873B36-A372-4CD7-BC17-C107ED2DD373}" type="datetime1">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206014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913EBA-40A6-4E61-B385-C7041C33D79D}" type="datetime1">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193978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59677C4-399D-4E18-A270-4B58B802FF28}" type="datetime1">
              <a:rPr lang="en-US" smtClean="0"/>
              <a:t>5/1/2023</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11730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802C277-F45C-4EBF-B9C9-9C08B0191EF5}" type="datetime1">
              <a:rPr lang="en-US" smtClean="0"/>
              <a:t>5/1/2023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247247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212B9E5-5983-408F-AD38-8889B7557153}" type="datetime1">
              <a:rPr lang="en-US" smtClean="0"/>
              <a:t>5/1/2023</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74673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3CE5ECDB-7993-4B77-B900-AF710E7E02EE}" type="datetime1">
              <a:rPr lang="en-US" smtClean="0"/>
              <a:t>5/1/2023</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346704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4B4B1D83-B1F8-40D2-8214-C5929995C82E}" type="datetime1">
              <a:rPr lang="en-US" smtClean="0"/>
              <a:t>5/1/2023</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233592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1A0163F-9404-4ABF-B0FC-B255A742BCDD}" type="datetime1">
              <a:rPr lang="en-US" smtClean="0"/>
              <a:t>5/1/2023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2306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0D090A9-1DD6-4002-ABD4-FC30225466E9}" type="datetime1">
              <a:rPr lang="en-US" smtClean="0"/>
              <a:t>5/1/2023</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D78D1D1B-A5BC-4BB5-A662-DA7D917720A4}" type="slidenum">
              <a:rPr lang="en-US" smtClean="0"/>
              <a:t>‹#›</a:t>
            </a:fld>
            <a:endParaRPr lang="en-US"/>
          </a:p>
        </p:txBody>
      </p:sp>
    </p:spTree>
    <p:extLst>
      <p:ext uri="{BB962C8B-B14F-4D97-AF65-F5344CB8AC3E}">
        <p14:creationId xmlns:p14="http://schemas.microsoft.com/office/powerpoint/2010/main" val="295516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3132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BA1613-95A8-441E-87F1-B56801ACEB55}" type="datetime1">
              <a:rPr lang="en-US" smtClean="0"/>
              <a:t>5/1/2023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349964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95300" y="1283516"/>
            <a:ext cx="8343900" cy="5155384"/>
          </a:xfrm>
        </p:spPr>
        <p:txBody>
          <a:bodyPr>
            <a:normAutofit lnSpcReduction="10000"/>
          </a:bodyPr>
          <a:lstStyle/>
          <a:p>
            <a:r>
              <a:rPr lang="mn-MN" dirty="0">
                <a:latin typeface="Times New Roman" panose="02020603050405020304" pitchFamily="18" charset="0"/>
                <a:cs typeface="Times New Roman" panose="02020603050405020304" pitchFamily="18" charset="0"/>
              </a:rPr>
              <a:t>Мажиг ГАНХҮЛЭГ</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mn-MN" sz="2600" b="1" cap="all" dirty="0">
                <a:latin typeface="Times New Roman" panose="02020603050405020304" pitchFamily="18" charset="0"/>
                <a:cs typeface="Times New Roman" panose="02020603050405020304" pitchFamily="18" charset="0"/>
              </a:rPr>
              <a:t>БАКАЛАВРЫН ТӨГСӨЛТИЙН АЖЛЫН </a:t>
            </a:r>
          </a:p>
          <a:p>
            <a:r>
              <a:rPr lang="mn-MN" sz="2600" b="1" cap="all" dirty="0">
                <a:latin typeface="Times New Roman" panose="02020603050405020304" pitchFamily="18" charset="0"/>
                <a:cs typeface="Times New Roman" panose="02020603050405020304" pitchFamily="18" charset="0"/>
              </a:rPr>
              <a:t>СЭДЭВ</a:t>
            </a:r>
            <a:endParaRPr lang="en-US" sz="26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r>
              <a:rPr lang="mn-MN" sz="1400" dirty="0">
                <a:latin typeface="Times New Roman" panose="02020603050405020304" pitchFamily="18" charset="0"/>
                <a:cs typeface="Times New Roman" panose="02020603050405020304" pitchFamily="18" charset="0"/>
              </a:rPr>
              <a:t>Бакалаврын төгсөлтийн ажил</a:t>
            </a:r>
            <a:endParaRPr lang="en-US" sz="1400" dirty="0">
              <a:latin typeface="Times New Roman" panose="02020603050405020304" pitchFamily="18" charset="0"/>
              <a:cs typeface="Times New Roman" panose="02020603050405020304" pitchFamily="18" charset="0"/>
            </a:endParaRPr>
          </a:p>
          <a:p>
            <a:pPr algn="l"/>
            <a:endParaRPr lang="en-US" sz="1400" dirty="0">
              <a:latin typeface="Times New Roman" panose="02020603050405020304" pitchFamily="18" charset="0"/>
              <a:cs typeface="Times New Roman" panose="02020603050405020304" pitchFamily="18" charset="0"/>
            </a:endParaRPr>
          </a:p>
          <a:p>
            <a:pPr algn="l"/>
            <a:r>
              <a:rPr lang="mn-MN" sz="1400" dirty="0">
                <a:latin typeface="Times New Roman" panose="02020603050405020304" pitchFamily="18" charset="0"/>
                <a:cs typeface="Times New Roman" panose="02020603050405020304" pitchFamily="18" charset="0"/>
              </a:rPr>
              <a:t>		Удирдагч: Удирдагчийн цол зэрэг, овог нэр</a:t>
            </a:r>
          </a:p>
          <a:p>
            <a:pPr algn="l"/>
            <a:r>
              <a:rPr lang="mn-MN" sz="1400" dirty="0">
                <a:latin typeface="Times New Roman" panose="02020603050405020304" pitchFamily="18" charset="0"/>
                <a:cs typeface="Times New Roman" panose="02020603050405020304" pitchFamily="18" charset="0"/>
              </a:rPr>
              <a:t>		Зөвлөх:</a:t>
            </a:r>
            <a:r>
              <a:rPr lang="en-US" sz="1400" dirty="0">
                <a:latin typeface="Times New Roman" panose="02020603050405020304" pitchFamily="18" charset="0"/>
                <a:cs typeface="Times New Roman" panose="02020603050405020304" pitchFamily="18" charset="0"/>
              </a:rPr>
              <a:t> </a:t>
            </a:r>
            <a:r>
              <a:rPr lang="mn-MN" sz="1400" dirty="0">
                <a:latin typeface="Times New Roman" panose="02020603050405020304" pitchFamily="18" charset="0"/>
                <a:cs typeface="Times New Roman" panose="02020603050405020304" pitchFamily="18" charset="0"/>
              </a:rPr>
              <a:t>Зөвлөхийн цол зэрэг, овог нэр</a:t>
            </a:r>
          </a:p>
          <a:p>
            <a:pPr algn="l"/>
            <a:r>
              <a:rPr lang="mn-MN" sz="1400" dirty="0">
                <a:latin typeface="Times New Roman" panose="02020603050405020304" pitchFamily="18" charset="0"/>
                <a:cs typeface="Times New Roman" panose="02020603050405020304" pitchFamily="18" charset="0"/>
              </a:rPr>
              <a:t>		Шүүмжлэгч:</a:t>
            </a:r>
            <a:r>
              <a:rPr lang="en-US" sz="1400" dirty="0">
                <a:latin typeface="Times New Roman" panose="02020603050405020304" pitchFamily="18" charset="0"/>
                <a:cs typeface="Times New Roman" panose="02020603050405020304" pitchFamily="18" charset="0"/>
              </a:rPr>
              <a:t> </a:t>
            </a:r>
            <a:r>
              <a:rPr lang="mn-MN" sz="1400" dirty="0">
                <a:latin typeface="Times New Roman" panose="02020603050405020304" pitchFamily="18" charset="0"/>
                <a:cs typeface="Times New Roman" panose="02020603050405020304" pitchFamily="18" charset="0"/>
              </a:rPr>
              <a:t>Шүүмжлэгчийн цол зэрэг, овог нэр</a:t>
            </a:r>
          </a:p>
          <a:p>
            <a:pPr algn="l"/>
            <a:endParaRPr lang="en-US" sz="1400" dirty="0">
              <a:latin typeface="Times New Roman" panose="02020603050405020304" pitchFamily="18" charset="0"/>
              <a:cs typeface="Times New Roman" panose="02020603050405020304" pitchFamily="18" charset="0"/>
            </a:endParaRPr>
          </a:p>
          <a:p>
            <a:pPr algn="l"/>
            <a:r>
              <a:rPr lang="mn-MN"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	</a:t>
            </a:r>
            <a:endParaRPr lang="mn-MN" sz="1400" dirty="0">
              <a:latin typeface="Times New Roman" panose="02020603050405020304" pitchFamily="18" charset="0"/>
              <a:cs typeface="Times New Roman" panose="02020603050405020304" pitchFamily="18" charset="0"/>
            </a:endParaRPr>
          </a:p>
          <a:p>
            <a:pPr algn="l"/>
            <a:endParaRPr lang="mn-MN" sz="1400" dirty="0">
              <a:latin typeface="Times New Roman" panose="02020603050405020304" pitchFamily="18" charset="0"/>
              <a:cs typeface="Times New Roman" panose="02020603050405020304" pitchFamily="18" charset="0"/>
            </a:endParaRPr>
          </a:p>
          <a:p>
            <a:r>
              <a:rPr lang="mn-MN" sz="1300" dirty="0">
                <a:latin typeface="Times New Roman" panose="02020603050405020304" pitchFamily="18" charset="0"/>
                <a:cs typeface="Times New Roman" panose="02020603050405020304" pitchFamily="18" charset="0"/>
              </a:rPr>
              <a:t>Улаанбаатар хот 2023 он</a:t>
            </a:r>
            <a:endParaRPr lang="en-US" sz="1300" dirty="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15B6C9CA-073D-46DF-9321-ED78CBA24998}"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90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550A89-9034-4871-A567-26E4A3A18041}"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2</a:t>
            </a:fld>
            <a:endParaRPr lang="en-US" dirty="0">
              <a:latin typeface="Times New Roman" panose="02020603050405020304" pitchFamily="18" charset="0"/>
              <a:cs typeface="Times New Roman" panose="02020603050405020304" pitchFamily="18" charset="0"/>
            </a:endParaRPr>
          </a:p>
        </p:txBody>
      </p:sp>
      <p:sp>
        <p:nvSpPr>
          <p:cNvPr id="14" name="Title 1"/>
          <p:cNvSpPr txBox="1">
            <a:spLocks/>
          </p:cNvSpPr>
          <p:nvPr/>
        </p:nvSpPr>
        <p:spPr>
          <a:xfrm>
            <a:off x="3267183" y="257105"/>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Удиртгал</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15" name="Title 1"/>
          <p:cNvSpPr txBox="1">
            <a:spLocks/>
          </p:cNvSpPr>
          <p:nvPr/>
        </p:nvSpPr>
        <p:spPr>
          <a:xfrm>
            <a:off x="628650" y="800100"/>
            <a:ext cx="7990056" cy="5556251"/>
          </a:xfrm>
          <a:prstGeom prst="rect">
            <a:avLst/>
          </a:prstGeom>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mn-MN" sz="1600" b="1" dirty="0">
                <a:solidFill>
                  <a:schemeClr val="accent1"/>
                </a:solidFill>
                <a:latin typeface="Times New Roman" panose="02020603050405020304" pitchFamily="18" charset="0"/>
                <a:cs typeface="Times New Roman" panose="02020603050405020304" pitchFamily="18" charset="0"/>
              </a:rPr>
              <a:t>Сэдвийн үндэслэл</a:t>
            </a:r>
          </a:p>
          <a:p>
            <a:pPr algn="just" defTabSz="457200"/>
            <a:r>
              <a:rPr lang="mn-MN" sz="1600" dirty="0">
                <a:latin typeface="Times New Roman" panose="02020603050405020304" pitchFamily="18" charset="0"/>
                <a:cs typeface="Times New Roman" panose="02020603050405020304" pitchFamily="18" charset="0"/>
              </a:rPr>
              <a:t>	Цахилгаан шугам сүлжээний оновчлолын асуудалд жинтэй хувь нэмэр оруулсан Арзамасцев Д.А., Веников В.А., Иржи Клим, </a:t>
            </a:r>
            <a:r>
              <a:rPr lang="en-US" sz="1600" dirty="0">
                <a:latin typeface="Times New Roman" panose="02020603050405020304" pitchFamily="18" charset="0"/>
                <a:cs typeface="Times New Roman" panose="02020603050405020304" pitchFamily="18" charset="0"/>
              </a:rPr>
              <a:t>Rene </a:t>
            </a:r>
            <a:r>
              <a:rPr lang="en-US" sz="1600" dirty="0" err="1">
                <a:latin typeface="Times New Roman" panose="02020603050405020304" pitchFamily="18" charset="0"/>
                <a:cs typeface="Times New Roman" panose="02020603050405020304" pitchFamily="18" charset="0"/>
              </a:rPr>
              <a:t>Pelissier</a:t>
            </a:r>
            <a:r>
              <a:rPr lang="mn-MN" sz="1600" dirty="0">
                <a:latin typeface="Times New Roman" panose="02020603050405020304" pitchFamily="18" charset="0"/>
                <a:cs typeface="Times New Roman" panose="02020603050405020304" pitchFamily="18" charset="0"/>
              </a:rPr>
              <a:t>, Глазунов А.А., Мелентьев Л.А., Маркович И.М нарын олон эрдэмтэд байна. </a:t>
            </a:r>
            <a:endParaRPr lang="en-US" sz="1600" dirty="0">
              <a:latin typeface="Times New Roman" panose="02020603050405020304" pitchFamily="18" charset="0"/>
              <a:cs typeface="Times New Roman" panose="02020603050405020304" pitchFamily="18" charset="0"/>
            </a:endParaRPr>
          </a:p>
          <a:p>
            <a:pPr algn="just" defTabSz="457200"/>
            <a:r>
              <a:rPr lang="mn-MN" sz="1600" dirty="0">
                <a:latin typeface="Times New Roman" panose="02020603050405020304" pitchFamily="18" charset="0"/>
                <a:cs typeface="Times New Roman" panose="02020603050405020304" pitchFamily="18" charset="0"/>
              </a:rPr>
              <a:t>	</a:t>
            </a:r>
          </a:p>
          <a:p>
            <a:pPr algn="just"/>
            <a:r>
              <a:rPr lang="mn-MN" sz="1600" b="1" dirty="0">
                <a:solidFill>
                  <a:schemeClr val="accent1"/>
                </a:solidFill>
                <a:latin typeface="Times New Roman" panose="02020603050405020304" pitchFamily="18" charset="0"/>
                <a:cs typeface="Times New Roman" panose="02020603050405020304" pitchFamily="18" charset="0"/>
              </a:rPr>
              <a:t>Судалгааны ажлын зорилго</a:t>
            </a:r>
          </a:p>
          <a:p>
            <a:pPr algn="just" defTabSz="457200"/>
            <a:r>
              <a:rPr lang="en-US" sz="1600" dirty="0">
                <a:latin typeface="Times New Roman" panose="02020603050405020304" pitchFamily="18" charset="0"/>
                <a:cs typeface="Times New Roman" panose="02020603050405020304" pitchFamily="18" charset="0"/>
              </a:rPr>
              <a:t>	</a:t>
            </a:r>
            <a:r>
              <a:rPr lang="mn-MN" sz="1600" dirty="0">
                <a:latin typeface="Times New Roman" panose="02020603050405020304" pitchFamily="18" charset="0"/>
                <a:cs typeface="Times New Roman" panose="02020603050405020304" pitchFamily="18" charset="0"/>
              </a:rPr>
              <a:t>Монгол улсын хэмжээнд түгээмэл хэрэглэгддэг 220-35 кВ-ын ЦШС-ний хүчдэлийн түвшин бүрд оновчлолын техник-эдийн засгийн математик загваруудыг байгуулахад оршино. Энэхүү зорилгыг хэрэгжүүлэхийн тулд дараах зорилтуудыг дэвшүүлэн тавьж байна. Үүнд:</a:t>
            </a:r>
            <a:endParaRPr lang="en-US" sz="1600" dirty="0">
              <a:latin typeface="Times New Roman" panose="02020603050405020304" pitchFamily="18" charset="0"/>
              <a:cs typeface="Times New Roman" panose="02020603050405020304" pitchFamily="18" charset="0"/>
            </a:endParaRPr>
          </a:p>
          <a:p>
            <a:pPr algn="just" defTabSz="457200"/>
            <a:endParaRPr lang="en-US" sz="1600" dirty="0">
              <a:latin typeface="Times New Roman" panose="02020603050405020304" pitchFamily="18" charset="0"/>
              <a:cs typeface="Times New Roman" panose="02020603050405020304" pitchFamily="18" charset="0"/>
            </a:endParaRPr>
          </a:p>
          <a:p>
            <a:pPr algn="just" defTabSz="457200"/>
            <a:r>
              <a:rPr lang="mn-MN" sz="1600" b="1" dirty="0">
                <a:solidFill>
                  <a:schemeClr val="accent1"/>
                </a:solidFill>
                <a:latin typeface="Times New Roman" panose="02020603050405020304" pitchFamily="18" charset="0"/>
                <a:cs typeface="Times New Roman" panose="02020603050405020304" pitchFamily="18" charset="0"/>
              </a:rPr>
              <a:t>Судалгааны ажлын зорилт</a:t>
            </a:r>
          </a:p>
          <a:p>
            <a:pPr marL="342900" lvl="0" indent="-342900" algn="just" defTabSz="457200">
              <a:buFont typeface="+mj-lt"/>
              <a:buAutoNum type="arabicPeriod"/>
            </a:pPr>
            <a:r>
              <a:rPr lang="mn-MN" sz="1600" dirty="0">
                <a:latin typeface="Times New Roman" panose="02020603050405020304" pitchFamily="18" charset="0"/>
                <a:cs typeface="Times New Roman" panose="02020603050405020304" pitchFamily="18" charset="0"/>
              </a:rPr>
              <a:t>Сонгож авсан 220-35 кВ-ын ЦШС-ний цахилгаан тоног төхөөрөмжүүдийн өртгийн техник-эдийн засгийн математик загварыг манай оронд одоогийн  мөрдөж буй үнэ ханшаар тооцож байгуулах. </a:t>
            </a:r>
          </a:p>
          <a:p>
            <a:pPr marL="342900" lvl="0" indent="-342900" algn="just" defTabSz="457200">
              <a:buFont typeface="+mj-lt"/>
              <a:buAutoNum type="arabicPeriod"/>
            </a:pPr>
            <a:r>
              <a:rPr lang="mn-MN" sz="1600" dirty="0">
                <a:latin typeface="Times New Roman" panose="02020603050405020304" pitchFamily="18" charset="0"/>
                <a:cs typeface="Times New Roman" panose="02020603050405020304" pitchFamily="18" charset="0"/>
              </a:rPr>
              <a:t>220-35 кВ-ын ЦШС-ний хүчдэлийн түвшин бүрээр цахилгаан энергийн дамжуулалтын оновчлолын судалгааг хэд хэдэн хувилбараар гүйцэтгэж хүчдэлийн оновчтой утгыг тодорхойлох.</a:t>
            </a:r>
          </a:p>
          <a:p>
            <a:pPr algn="just"/>
            <a:endParaRPr lang="mn-MN" sz="1600" b="1" dirty="0">
              <a:solidFill>
                <a:schemeClr val="accent1"/>
              </a:solidFill>
              <a:latin typeface="Times New Roman" panose="02020603050405020304" pitchFamily="18" charset="0"/>
              <a:cs typeface="Times New Roman" panose="02020603050405020304" pitchFamily="18" charset="0"/>
            </a:endParaRPr>
          </a:p>
          <a:p>
            <a:pPr algn="just"/>
            <a:r>
              <a:rPr lang="mn-MN" sz="1600" b="1" dirty="0">
                <a:solidFill>
                  <a:schemeClr val="accent1"/>
                </a:solidFill>
                <a:latin typeface="Times New Roman" panose="02020603050405020304" pitchFamily="18" charset="0"/>
                <a:cs typeface="Times New Roman" panose="02020603050405020304" pitchFamily="18" charset="0"/>
              </a:rPr>
              <a:t>Судалгааны ажлын ач холбогдол. </a:t>
            </a:r>
          </a:p>
          <a:p>
            <a:pPr algn="just"/>
            <a:r>
              <a:rPr lang="mn-MN" sz="1600" dirty="0">
                <a:latin typeface="Times New Roman" panose="02020603050405020304" pitchFamily="18" charset="0"/>
                <a:cs typeface="Times New Roman" panose="02020603050405020304" pitchFamily="18" charset="0"/>
              </a:rPr>
              <a:t>Диссертацын ажилд боловсруулсан математик загвар, номограммууд нь цахилгаан шугам сүлжээний төлөвлөлт, зураг төслийн үе шатанд ашиглах боломжтой ба тооцоог хөнгөвчлөх боломж олгоно.</a:t>
            </a:r>
            <a:endParaRPr lang="en-US" sz="1600" dirty="0">
              <a:latin typeface="Times New Roman" panose="02020603050405020304" pitchFamily="18" charset="0"/>
              <a:cs typeface="Times New Roman" panose="02020603050405020304" pitchFamily="18" charset="0"/>
            </a:endParaRPr>
          </a:p>
          <a:p>
            <a:pPr marL="342900" lvl="0" indent="-342900" algn="just" defTabSz="457200">
              <a:buFont typeface="+mj-lt"/>
              <a:buAutoNum type="arabicPeriod"/>
            </a:pPr>
            <a:endParaRPr lang="mn-M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90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FDA5DF-78A7-4329-862D-8AAF17478D0D}"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3</a:t>
            </a:fld>
            <a:endParaRPr lang="en-US"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267183" y="55769"/>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Удирдагчийн оноо </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525294" y="895887"/>
            <a:ext cx="7990056" cy="5460464"/>
          </a:xfrm>
          <a:prstGeom prst="rect">
            <a:avLst/>
          </a:prstGeom>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just"/>
            <a:endParaRPr lang="en-US" sz="16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9158" y="469784"/>
            <a:ext cx="4830973" cy="6337882"/>
          </a:xfrm>
          <a:prstGeom prst="rect">
            <a:avLst/>
          </a:prstGeom>
        </p:spPr>
      </p:pic>
    </p:spTree>
    <p:extLst>
      <p:ext uri="{BB962C8B-B14F-4D97-AF65-F5344CB8AC3E}">
        <p14:creationId xmlns:p14="http://schemas.microsoft.com/office/powerpoint/2010/main" val="1026522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FDA5DF-78A7-4329-862D-8AAF17478D0D}"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4</a:t>
            </a:fld>
            <a:endParaRPr lang="en-US"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267183" y="72547"/>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Урьдчилсан хамгаалалт оноо</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525294" y="895887"/>
            <a:ext cx="7990056" cy="5460464"/>
          </a:xfrm>
          <a:prstGeom prst="rect">
            <a:avLst/>
          </a:prstGeom>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just"/>
            <a:endParaRPr lang="en-US" sz="16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6050" y="541246"/>
            <a:ext cx="4662706" cy="6316754"/>
          </a:xfrm>
          <a:prstGeom prst="rect">
            <a:avLst/>
          </a:prstGeom>
        </p:spPr>
      </p:pic>
    </p:spTree>
    <p:extLst>
      <p:ext uri="{BB962C8B-B14F-4D97-AF65-F5344CB8AC3E}">
        <p14:creationId xmlns:p14="http://schemas.microsoft.com/office/powerpoint/2010/main" val="300691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FDA5DF-78A7-4329-862D-8AAF17478D0D}"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5</a:t>
            </a:fld>
            <a:endParaRPr lang="en-US"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267183" y="257105"/>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525294" y="895887"/>
            <a:ext cx="7990056" cy="5460464"/>
          </a:xfrm>
          <a:prstGeom prst="rect">
            <a:avLst/>
          </a:prstGeom>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just"/>
            <a:endParaRPr lang="en-US" sz="16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561" y="648860"/>
            <a:ext cx="4903415" cy="6209140"/>
          </a:xfrm>
          <a:prstGeom prst="rect">
            <a:avLst/>
          </a:prstGeom>
        </p:spPr>
      </p:pic>
      <p:sp>
        <p:nvSpPr>
          <p:cNvPr id="9" name="Title 1"/>
          <p:cNvSpPr txBox="1">
            <a:spLocks/>
          </p:cNvSpPr>
          <p:nvPr/>
        </p:nvSpPr>
        <p:spPr>
          <a:xfrm>
            <a:off x="3267183" y="72547"/>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Жинхэнэ хамгаалалт оноо</a:t>
            </a:r>
            <a:endParaRPr lang="en-US" sz="1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27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FDA5DF-78A7-4329-862D-8AAF17478D0D}" type="datetime1">
              <a:rPr lang="en-US" smtClean="0"/>
              <a:t>5/1/2023</a:t>
            </a:fld>
            <a:endParaRPr lang="en-US"/>
          </a:p>
        </p:txBody>
      </p:sp>
      <p:sp>
        <p:nvSpPr>
          <p:cNvPr id="5" name="Slide Number Placeholder 4"/>
          <p:cNvSpPr>
            <a:spLocks noGrp="1"/>
          </p:cNvSpPr>
          <p:nvPr>
            <p:ph type="sldNum" sz="quarter" idx="12"/>
          </p:nvPr>
        </p:nvSpPr>
        <p:spPr/>
        <p:txBody>
          <a:bodyPr/>
          <a:lstStyle/>
          <a:p>
            <a:fld id="{D78D1D1B-A5BC-4BB5-A662-DA7D917720A4}" type="slidenum">
              <a:rPr lang="en-US" smtClean="0"/>
              <a:t>6</a:t>
            </a:fld>
            <a:endParaRPr lang="en-US"/>
          </a:p>
        </p:txBody>
      </p:sp>
      <p:sp>
        <p:nvSpPr>
          <p:cNvPr id="7" name="Title 1"/>
          <p:cNvSpPr txBox="1">
            <a:spLocks/>
          </p:cNvSpPr>
          <p:nvPr/>
        </p:nvSpPr>
        <p:spPr>
          <a:xfrm>
            <a:off x="3267183" y="257105"/>
            <a:ext cx="5351523" cy="3522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Бүлэг 4 Онооны санал</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525294" y="895887"/>
            <a:ext cx="7990056" cy="5460464"/>
          </a:xfrm>
          <a:prstGeom prst="rect">
            <a:avLst/>
          </a:prstGeom>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just"/>
            <a:endParaRPr lang="en-US" sz="1600"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863194816"/>
              </p:ext>
            </p:extLst>
          </p:nvPr>
        </p:nvGraphicFramePr>
        <p:xfrm>
          <a:off x="889233" y="2202344"/>
          <a:ext cx="7197754" cy="3124201"/>
        </p:xfrm>
        <a:graphic>
          <a:graphicData uri="http://schemas.openxmlformats.org/drawingml/2006/table">
            <a:tbl>
              <a:tblPr firstRow="1" bandRow="1">
                <a:tableStyleId>{5C22544A-7EE6-4342-B048-85BDC9FD1C3A}</a:tableStyleId>
              </a:tblPr>
              <a:tblGrid>
                <a:gridCol w="4118790">
                  <a:extLst>
                    <a:ext uri="{9D8B030D-6E8A-4147-A177-3AD203B41FA5}">
                      <a16:colId xmlns:a16="http://schemas.microsoft.com/office/drawing/2014/main" val="3728025306"/>
                    </a:ext>
                  </a:extLst>
                </a:gridCol>
                <a:gridCol w="3078964">
                  <a:extLst>
                    <a:ext uri="{9D8B030D-6E8A-4147-A177-3AD203B41FA5}">
                      <a16:colId xmlns:a16="http://schemas.microsoft.com/office/drawing/2014/main" val="915689694"/>
                    </a:ext>
                  </a:extLst>
                </a:gridCol>
              </a:tblGrid>
              <a:tr h="435995">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n-MN" b="1" dirty="0">
                          <a:latin typeface="Times New Roman" panose="02020603050405020304" pitchFamily="18" charset="0"/>
                          <a:cs typeface="Times New Roman" panose="02020603050405020304" pitchFamily="18" charset="0"/>
                        </a:rPr>
                        <a:t>Хувилбар 1</a:t>
                      </a:r>
                      <a:endParaRPr lang="en-US"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40188863"/>
                  </a:ext>
                </a:extLst>
              </a:tr>
              <a:tr h="435995">
                <a:tc>
                  <a:txBody>
                    <a:bodyPr/>
                    <a:lstStyle/>
                    <a:p>
                      <a:r>
                        <a:rPr lang="mn-MN" b="1" dirty="0">
                          <a:latin typeface="Times New Roman" panose="02020603050405020304" pitchFamily="18" charset="0"/>
                          <a:cs typeface="Times New Roman" panose="02020603050405020304" pitchFamily="18" charset="0"/>
                        </a:rPr>
                        <a:t>Удирдагч оноо</a:t>
                      </a:r>
                      <a:endParaRPr lang="en-US" b="1" dirty="0">
                        <a:latin typeface="Times New Roman" panose="02020603050405020304" pitchFamily="18" charset="0"/>
                        <a:cs typeface="Times New Roman" panose="02020603050405020304" pitchFamily="18" charset="0"/>
                      </a:endParaRPr>
                    </a:p>
                  </a:txBody>
                  <a:tcPr/>
                </a:tc>
                <a:tc>
                  <a:txBody>
                    <a:bodyPr/>
                    <a:lstStyle/>
                    <a:p>
                      <a:r>
                        <a:rPr lang="mn-MN" dirty="0">
                          <a:latin typeface="Times New Roman" panose="02020603050405020304" pitchFamily="18" charset="0"/>
                          <a:cs typeface="Times New Roman" panose="02020603050405020304" pitchFamily="18" charset="0"/>
                        </a:rPr>
                        <a:t>30 хүртэл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93851245"/>
                  </a:ext>
                </a:extLst>
              </a:tr>
              <a:tr h="435995">
                <a:tc>
                  <a:txBody>
                    <a:bodyPr/>
                    <a:lstStyle/>
                    <a:p>
                      <a:r>
                        <a:rPr lang="mn-MN" b="1" dirty="0">
                          <a:latin typeface="Times New Roman" panose="02020603050405020304" pitchFamily="18" charset="0"/>
                          <a:cs typeface="Times New Roman" panose="02020603050405020304" pitchFamily="18" charset="0"/>
                        </a:rPr>
                        <a:t>Үзлэг 1 оноо</a:t>
                      </a:r>
                      <a:endParaRPr lang="en-US" b="1"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0-5</a:t>
                      </a:r>
                      <a:r>
                        <a:rPr lang="mn-MN" dirty="0">
                          <a:latin typeface="Times New Roman" panose="02020603050405020304" pitchFamily="18" charset="0"/>
                          <a:cs typeface="Times New Roman" panose="02020603050405020304" pitchFamily="18" charset="0"/>
                        </a:rPr>
                        <a:t> хүртэл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55065734"/>
                  </a:ext>
                </a:extLst>
              </a:tr>
              <a:tr h="435995">
                <a:tc>
                  <a:txBody>
                    <a:bodyPr/>
                    <a:lstStyle/>
                    <a:p>
                      <a:r>
                        <a:rPr lang="mn-MN" b="1" dirty="0">
                          <a:latin typeface="Times New Roman" panose="02020603050405020304" pitchFamily="18" charset="0"/>
                          <a:cs typeface="Times New Roman" panose="02020603050405020304" pitchFamily="18" charset="0"/>
                        </a:rPr>
                        <a:t>Үзлэг 2 оноо</a:t>
                      </a:r>
                      <a:endParaRPr lang="en-US"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0-15</a:t>
                      </a:r>
                      <a:r>
                        <a:rPr lang="mn-MN" dirty="0">
                          <a:latin typeface="Times New Roman" panose="02020603050405020304" pitchFamily="18" charset="0"/>
                          <a:cs typeface="Times New Roman" panose="02020603050405020304" pitchFamily="18" charset="0"/>
                        </a:rPr>
                        <a:t> хүртэл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78615201"/>
                  </a:ext>
                </a:extLst>
              </a:tr>
              <a:tr h="508231">
                <a:tc>
                  <a:txBody>
                    <a:bodyPr/>
                    <a:lstStyle/>
                    <a:p>
                      <a:r>
                        <a:rPr lang="mn-MN" b="1" dirty="0">
                          <a:latin typeface="Times New Roman" panose="02020603050405020304" pitchFamily="18" charset="0"/>
                          <a:cs typeface="Times New Roman" panose="02020603050405020304" pitchFamily="18" charset="0"/>
                        </a:rPr>
                        <a:t>Урьдчилсан</a:t>
                      </a:r>
                      <a:r>
                        <a:rPr lang="mn-MN" b="1" baseline="0" dirty="0">
                          <a:latin typeface="Times New Roman" panose="02020603050405020304" pitchFamily="18" charset="0"/>
                          <a:cs typeface="Times New Roman" panose="02020603050405020304" pitchFamily="18" charset="0"/>
                        </a:rPr>
                        <a:t> хамгаалалт</a:t>
                      </a:r>
                      <a:endParaRPr lang="en-US" b="1"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20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04543052"/>
                  </a:ext>
                </a:extLst>
              </a:tr>
              <a:tr h="435995">
                <a:tc>
                  <a:txBody>
                    <a:bodyPr/>
                    <a:lstStyle/>
                    <a:p>
                      <a:r>
                        <a:rPr lang="mn-MN" b="1" dirty="0">
                          <a:latin typeface="Times New Roman" panose="02020603050405020304" pitchFamily="18" charset="0"/>
                          <a:cs typeface="Times New Roman" panose="02020603050405020304" pitchFamily="18" charset="0"/>
                        </a:rPr>
                        <a:t>Шүүмжийн оноо</a:t>
                      </a:r>
                      <a:endParaRPr lang="en-US"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0-</a:t>
                      </a:r>
                      <a:r>
                        <a:rPr lang="mn-MN" dirty="0">
                          <a:latin typeface="Times New Roman" panose="02020603050405020304" pitchFamily="18" charset="0"/>
                          <a:cs typeface="Times New Roman" panose="02020603050405020304" pitchFamily="18" charset="0"/>
                        </a:rPr>
                        <a:t>10 хүртэл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9563019"/>
                  </a:ext>
                </a:extLst>
              </a:tr>
              <a:tr h="435995">
                <a:tc>
                  <a:txBody>
                    <a:bodyPr/>
                    <a:lstStyle/>
                    <a:p>
                      <a:r>
                        <a:rPr lang="mn-MN" b="1" dirty="0">
                          <a:latin typeface="Times New Roman" panose="02020603050405020304" pitchFamily="18" charset="0"/>
                          <a:cs typeface="Times New Roman" panose="02020603050405020304" pitchFamily="18" charset="0"/>
                        </a:rPr>
                        <a:t>Жинхэнэ хамгаалалт</a:t>
                      </a:r>
                      <a:endParaRPr lang="en-US"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20 оноо</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66660813"/>
                  </a:ext>
                </a:extLst>
              </a:tr>
            </a:tbl>
          </a:graphicData>
        </a:graphic>
      </p:graphicFrame>
    </p:spTree>
    <p:extLst>
      <p:ext uri="{BB962C8B-B14F-4D97-AF65-F5344CB8AC3E}">
        <p14:creationId xmlns:p14="http://schemas.microsoft.com/office/powerpoint/2010/main" val="3504912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58265" y="154111"/>
            <a:ext cx="6223785" cy="5342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Ерөнхий дүгнэлт</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15" name="Content Placeholder 2"/>
          <p:cNvSpPr txBox="1">
            <a:spLocks/>
          </p:cNvSpPr>
          <p:nvPr/>
        </p:nvSpPr>
        <p:spPr>
          <a:xfrm>
            <a:off x="437746" y="859818"/>
            <a:ext cx="8344304" cy="5664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just">
              <a:lnSpc>
                <a:spcPct val="114000"/>
              </a:lnSpc>
              <a:buFont typeface="+mj-lt"/>
              <a:buAutoNum type="arabicPeriod"/>
            </a:pPr>
            <a:r>
              <a:rPr lang="mn-MN" sz="1600" dirty="0">
                <a:latin typeface="Times New Roman" panose="02020603050405020304" pitchFamily="18" charset="0"/>
                <a:cs typeface="Times New Roman" panose="02020603050405020304" pitchFamily="18" charset="0"/>
              </a:rPr>
              <a:t>Бакалаврын төгсөлтийн ажлын үнэлгээний задаргаа дараах байдлаар тогтов. </a:t>
            </a:r>
            <a:endParaRPr lang="en-US" sz="1600" dirty="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3CEF05D6-B317-4A78-AFDC-9BD05E0B876B}"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264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p:cNvSpPr txBox="1">
            <a:spLocks/>
          </p:cNvSpPr>
          <p:nvPr/>
        </p:nvSpPr>
        <p:spPr>
          <a:xfrm>
            <a:off x="666750" y="1212243"/>
            <a:ext cx="7851972" cy="50742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ctr">
              <a:lnSpc>
                <a:spcPct val="100000"/>
              </a:lnSpc>
              <a:buNone/>
            </a:pPr>
            <a:r>
              <a:rPr lang="mn-MN" sz="3600" b="1" dirty="0">
                <a:latin typeface="Times New Roman" panose="02020603050405020304" pitchFamily="18" charset="0"/>
                <a:cs typeface="Times New Roman" panose="02020603050405020304" pitchFamily="18" charset="0"/>
              </a:rPr>
              <a:t>Анхаарал хандуулсан та бүхэнд талархал илэрхийлье</a:t>
            </a: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just">
              <a:lnSpc>
                <a:spcPct val="100000"/>
              </a:lnSpc>
              <a:buNone/>
            </a:pPr>
            <a:endParaRPr lang="en-US" sz="1400" dirty="0">
              <a:latin typeface="Times New Roman" panose="02020603050405020304" pitchFamily="18" charset="0"/>
              <a:cs typeface="Times New Roman" panose="02020603050405020304" pitchFamily="18" charset="0"/>
            </a:endParaRPr>
          </a:p>
          <a:p>
            <a:pPr marL="0" indent="0" algn="r">
              <a:lnSpc>
                <a:spcPct val="100000"/>
              </a:lnSpc>
              <a:buNone/>
            </a:pPr>
            <a:r>
              <a:rPr lang="mn-MN" sz="1400" dirty="0">
                <a:latin typeface="Times New Roman" panose="02020603050405020304" pitchFamily="18" charset="0"/>
                <a:cs typeface="Times New Roman" panose="02020603050405020304" pitchFamily="18" charset="0"/>
              </a:rPr>
              <a:t>Холбоо барих утас: </a:t>
            </a:r>
            <a:r>
              <a:rPr lang="mn-MN" sz="1400">
                <a:latin typeface="Times New Roman" panose="02020603050405020304" pitchFamily="18" charset="0"/>
                <a:cs typeface="Times New Roman" panose="02020603050405020304" pitchFamily="18" charset="0"/>
              </a:rPr>
              <a:t>+976-</a:t>
            </a:r>
            <a:endParaRPr lang="mn-MN" sz="1400" dirty="0">
              <a:latin typeface="Times New Roman" panose="02020603050405020304" pitchFamily="18" charset="0"/>
              <a:cs typeface="Times New Roman" panose="02020603050405020304" pitchFamily="18" charset="0"/>
            </a:endParaRPr>
          </a:p>
          <a:p>
            <a:pPr marL="0" indent="0" algn="r">
              <a:lnSpc>
                <a:spcPct val="100000"/>
              </a:lnSpc>
              <a:buNone/>
            </a:pPr>
            <a:r>
              <a:rPr lang="mn-MN" sz="1400" dirty="0">
                <a:latin typeface="Times New Roman" panose="02020603050405020304" pitchFamily="18" charset="0"/>
                <a:cs typeface="Times New Roman" panose="02020603050405020304" pitchFamily="18" charset="0"/>
              </a:rPr>
              <a:t>Имэйл: </a:t>
            </a:r>
            <a:r>
              <a:rPr lang="en-US" sz="1400" dirty="0">
                <a:latin typeface="Times New Roman" panose="02020603050405020304" pitchFamily="18" charset="0"/>
                <a:cs typeface="Times New Roman" panose="02020603050405020304" pitchFamily="18" charset="0"/>
              </a:rPr>
              <a:t>otsogoo@must.edu.mn</a:t>
            </a:r>
            <a:endParaRPr lang="mn-MN" sz="1400" dirty="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C3BFC250-3B85-4B14-A7D2-16734C9EF941}"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8</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8727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58265" y="154111"/>
            <a:ext cx="6223785" cy="5342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mn-MN" sz="1800" b="1" dirty="0">
                <a:solidFill>
                  <a:srgbClr val="002060"/>
                </a:solidFill>
                <a:latin typeface="Times New Roman" panose="02020603050405020304" pitchFamily="18" charset="0"/>
                <a:cs typeface="Times New Roman" panose="02020603050405020304" pitchFamily="18" charset="0"/>
              </a:rPr>
              <a:t>Судалгааны ажлын сэдвийн хүрээнд хийгдсэн эрдэм шинжилгээний бүтээлүүд</a:t>
            </a:r>
            <a:endParaRPr lang="en-US" sz="1800" b="1" dirty="0">
              <a:solidFill>
                <a:srgbClr val="002060"/>
              </a:solidFill>
              <a:latin typeface="Times New Roman" panose="02020603050405020304" pitchFamily="18" charset="0"/>
              <a:cs typeface="Times New Roman" panose="02020603050405020304" pitchFamily="18" charset="0"/>
            </a:endParaRPr>
          </a:p>
        </p:txBody>
      </p:sp>
      <p:sp>
        <p:nvSpPr>
          <p:cNvPr id="15" name="Content Placeholder 2"/>
          <p:cNvSpPr txBox="1">
            <a:spLocks/>
          </p:cNvSpPr>
          <p:nvPr/>
        </p:nvSpPr>
        <p:spPr>
          <a:xfrm>
            <a:off x="666750" y="1212243"/>
            <a:ext cx="7851972" cy="43503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buFont typeface="+mj-lt"/>
              <a:buAutoNum type="arabicPeriod"/>
            </a:pPr>
            <a:endParaRPr lang="mn-MN" sz="1400" dirty="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05C4B653-4660-4A30-A9C7-FB49BF035A8F}" type="datetime1">
              <a:rPr lang="en-US" smtClean="0">
                <a:latin typeface="Times New Roman" panose="02020603050405020304" pitchFamily="18" charset="0"/>
                <a:cs typeface="Times New Roman" panose="02020603050405020304" pitchFamily="18" charset="0"/>
              </a:rPr>
              <a:t>5/1/2023</a:t>
            </a:fld>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D78D1D1B-A5BC-4BB5-A662-DA7D917720A4}" type="slidenum">
              <a:rPr lang="en-US" smtClean="0">
                <a:latin typeface="Times New Roman" panose="02020603050405020304" pitchFamily="18" charset="0"/>
                <a:cs typeface="Times New Roman" panose="02020603050405020304" pitchFamily="18" charset="0"/>
              </a:rPr>
              <a:t>9</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30122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2685</TotalTime>
  <Words>434</Words>
  <Application>Microsoft Office PowerPoint</Application>
  <PresentationFormat>On-screen Show (4:3)</PresentationFormat>
  <Paragraphs>109</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Battumur Tumur-Ochir</cp:lastModifiedBy>
  <cp:revision>187</cp:revision>
  <cp:lastPrinted>2022-02-12T22:40:06Z</cp:lastPrinted>
  <dcterms:created xsi:type="dcterms:W3CDTF">2022-01-30T09:38:40Z</dcterms:created>
  <dcterms:modified xsi:type="dcterms:W3CDTF">2023-05-01T05:59:42Z</dcterms:modified>
</cp:coreProperties>
</file>